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7" r:id="rId9"/>
    <p:sldId id="262" r:id="rId10"/>
    <p:sldId id="268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45"/>
    <p:restoredTop sz="94627"/>
  </p:normalViewPr>
  <p:slideViewPr>
    <p:cSldViewPr snapToGrid="0" snapToObjects="1">
      <p:cViewPr varScale="1">
        <p:scale>
          <a:sx n="86" d="100"/>
          <a:sy n="86" d="100"/>
        </p:scale>
        <p:origin x="224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BB4E22-6AFA-4232-96AA-89867AF2FB76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44BA3E7-EAF0-4A8D-A79C-6440CD71DD17}">
      <dgm:prSet/>
      <dgm:spPr/>
      <dgm:t>
        <a:bodyPr/>
        <a:lstStyle/>
        <a:p>
          <a:r>
            <a:rPr lang="en-US" dirty="0"/>
            <a:t>I am a Math Teacher</a:t>
          </a:r>
        </a:p>
      </dgm:t>
    </dgm:pt>
    <dgm:pt modelId="{B63967DB-8D2E-43D7-A9EC-8B41FCDFD497}" type="parTrans" cxnId="{02118DE1-DDD7-4E58-B08D-99FEB78BAF86}">
      <dgm:prSet/>
      <dgm:spPr/>
      <dgm:t>
        <a:bodyPr/>
        <a:lstStyle/>
        <a:p>
          <a:endParaRPr lang="en-US"/>
        </a:p>
      </dgm:t>
    </dgm:pt>
    <dgm:pt modelId="{EF68ACAA-9D27-4687-AD90-EA36F21D61AE}" type="sibTrans" cxnId="{02118DE1-DDD7-4E58-B08D-99FEB78BAF86}">
      <dgm:prSet/>
      <dgm:spPr/>
      <dgm:t>
        <a:bodyPr/>
        <a:lstStyle/>
        <a:p>
          <a:endParaRPr lang="en-US"/>
        </a:p>
      </dgm:t>
    </dgm:pt>
    <dgm:pt modelId="{739F258B-B128-4099-B92F-518915B02371}">
      <dgm:prSet/>
      <dgm:spPr/>
      <dgm:t>
        <a:bodyPr/>
        <a:lstStyle/>
        <a:p>
          <a:r>
            <a:rPr lang="en-US" dirty="0"/>
            <a:t>Focus for teaching math is equity, in ensuring every student is receiving the best opportunities to succeed </a:t>
          </a:r>
        </a:p>
      </dgm:t>
    </dgm:pt>
    <dgm:pt modelId="{95119D89-4B83-4B4A-999F-E01AFB98410C}" type="parTrans" cxnId="{7D8CF52E-9543-49FA-9646-DCE52E746B60}">
      <dgm:prSet/>
      <dgm:spPr/>
      <dgm:t>
        <a:bodyPr/>
        <a:lstStyle/>
        <a:p>
          <a:endParaRPr lang="en-US"/>
        </a:p>
      </dgm:t>
    </dgm:pt>
    <dgm:pt modelId="{950B5D4A-44FB-438C-8A9A-42D4DEB93EAF}" type="sibTrans" cxnId="{7D8CF52E-9543-49FA-9646-DCE52E746B60}">
      <dgm:prSet/>
      <dgm:spPr/>
      <dgm:t>
        <a:bodyPr/>
        <a:lstStyle/>
        <a:p>
          <a:endParaRPr lang="en-US"/>
        </a:p>
      </dgm:t>
    </dgm:pt>
    <dgm:pt modelId="{E41B0764-2029-42E8-B9ED-E74326A213FA}">
      <dgm:prSet/>
      <dgm:spPr/>
      <dgm:t>
        <a:bodyPr/>
        <a:lstStyle/>
        <a:p>
          <a:r>
            <a:rPr lang="en-US" dirty="0"/>
            <a:t>It is personal for me as I teacher the students in my school who are on the lower end of that educational gap</a:t>
          </a:r>
        </a:p>
      </dgm:t>
    </dgm:pt>
    <dgm:pt modelId="{F8DF6028-7759-4D1E-8CF2-4238B43C7C70}" type="parTrans" cxnId="{6D210883-4655-4579-8C83-B82759C42FA8}">
      <dgm:prSet/>
      <dgm:spPr/>
      <dgm:t>
        <a:bodyPr/>
        <a:lstStyle/>
        <a:p>
          <a:endParaRPr lang="en-US"/>
        </a:p>
      </dgm:t>
    </dgm:pt>
    <dgm:pt modelId="{5EEAC224-23EB-4ED2-9EA5-DA5F7EFBBE9F}" type="sibTrans" cxnId="{6D210883-4655-4579-8C83-B82759C42FA8}">
      <dgm:prSet/>
      <dgm:spPr/>
      <dgm:t>
        <a:bodyPr/>
        <a:lstStyle/>
        <a:p>
          <a:endParaRPr lang="en-US"/>
        </a:p>
      </dgm:t>
    </dgm:pt>
    <dgm:pt modelId="{C995A506-277A-4F9E-A9EE-C09554D38AD7}">
      <dgm:prSet/>
      <dgm:spPr/>
      <dgm:t>
        <a:bodyPr/>
        <a:lstStyle/>
        <a:p>
          <a:r>
            <a:rPr lang="en-US" dirty="0"/>
            <a:t>Many are minorities</a:t>
          </a:r>
        </a:p>
      </dgm:t>
    </dgm:pt>
    <dgm:pt modelId="{A1F1958A-740F-47CA-8202-AC13ADC254AB}" type="parTrans" cxnId="{AB2A45C0-96F9-4094-9BC7-54795D85C964}">
      <dgm:prSet/>
      <dgm:spPr/>
      <dgm:t>
        <a:bodyPr/>
        <a:lstStyle/>
        <a:p>
          <a:endParaRPr lang="en-US"/>
        </a:p>
      </dgm:t>
    </dgm:pt>
    <dgm:pt modelId="{D52B4F5F-9C62-4A18-8056-CB51374C420F}" type="sibTrans" cxnId="{AB2A45C0-96F9-4094-9BC7-54795D85C964}">
      <dgm:prSet/>
      <dgm:spPr/>
      <dgm:t>
        <a:bodyPr/>
        <a:lstStyle/>
        <a:p>
          <a:endParaRPr lang="en-US"/>
        </a:p>
      </dgm:t>
    </dgm:pt>
    <dgm:pt modelId="{FAEA124B-2659-CC43-BD04-1504788AB1A0}" type="pres">
      <dgm:prSet presAssocID="{FABB4E22-6AFA-4232-96AA-89867AF2FB76}" presName="linear" presStyleCnt="0">
        <dgm:presLayoutVars>
          <dgm:animLvl val="lvl"/>
          <dgm:resizeHandles val="exact"/>
        </dgm:presLayoutVars>
      </dgm:prSet>
      <dgm:spPr/>
    </dgm:pt>
    <dgm:pt modelId="{995766A7-07FA-EC4F-AC5F-105A5788A41C}" type="pres">
      <dgm:prSet presAssocID="{744BA3E7-EAF0-4A8D-A79C-6440CD71DD1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98A29D20-0A95-9147-87D9-07EC0766C32A}" type="pres">
      <dgm:prSet presAssocID="{EF68ACAA-9D27-4687-AD90-EA36F21D61AE}" presName="spacer" presStyleCnt="0"/>
      <dgm:spPr/>
    </dgm:pt>
    <dgm:pt modelId="{B69317B3-D3A9-1D4F-8EAB-38E29CBDD783}" type="pres">
      <dgm:prSet presAssocID="{739F258B-B128-4099-B92F-518915B0237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FFF9B804-FE6D-C840-9C69-2337FCF6D348}" type="pres">
      <dgm:prSet presAssocID="{950B5D4A-44FB-438C-8A9A-42D4DEB93EAF}" presName="spacer" presStyleCnt="0"/>
      <dgm:spPr/>
    </dgm:pt>
    <dgm:pt modelId="{5ED35CF7-12F2-6B49-B67B-3E0F37D80BB9}" type="pres">
      <dgm:prSet presAssocID="{E41B0764-2029-42E8-B9ED-E74326A213F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6C6CF854-BE77-0647-AF5D-8B6E01B00B54}" type="pres">
      <dgm:prSet presAssocID="{5EEAC224-23EB-4ED2-9EA5-DA5F7EFBBE9F}" presName="spacer" presStyleCnt="0"/>
      <dgm:spPr/>
    </dgm:pt>
    <dgm:pt modelId="{BD637673-E614-214D-9DB0-BA9DF3CB3129}" type="pres">
      <dgm:prSet presAssocID="{C995A506-277A-4F9E-A9EE-C09554D38AD7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5170C600-E1AC-3444-BEF4-BFD3021BE729}" type="presOf" srcId="{739F258B-B128-4099-B92F-518915B02371}" destId="{B69317B3-D3A9-1D4F-8EAB-38E29CBDD783}" srcOrd="0" destOrd="0" presId="urn:microsoft.com/office/officeart/2005/8/layout/vList2"/>
    <dgm:cxn modelId="{7D8CF52E-9543-49FA-9646-DCE52E746B60}" srcId="{FABB4E22-6AFA-4232-96AA-89867AF2FB76}" destId="{739F258B-B128-4099-B92F-518915B02371}" srcOrd="1" destOrd="0" parTransId="{95119D89-4B83-4B4A-999F-E01AFB98410C}" sibTransId="{950B5D4A-44FB-438C-8A9A-42D4DEB93EAF}"/>
    <dgm:cxn modelId="{A4413231-A193-A14B-98B2-1F3AC4DB1A89}" type="presOf" srcId="{FABB4E22-6AFA-4232-96AA-89867AF2FB76}" destId="{FAEA124B-2659-CC43-BD04-1504788AB1A0}" srcOrd="0" destOrd="0" presId="urn:microsoft.com/office/officeart/2005/8/layout/vList2"/>
    <dgm:cxn modelId="{05E1A854-5E60-DE47-B484-4504196E2578}" type="presOf" srcId="{744BA3E7-EAF0-4A8D-A79C-6440CD71DD17}" destId="{995766A7-07FA-EC4F-AC5F-105A5788A41C}" srcOrd="0" destOrd="0" presId="urn:microsoft.com/office/officeart/2005/8/layout/vList2"/>
    <dgm:cxn modelId="{6D210883-4655-4579-8C83-B82759C42FA8}" srcId="{FABB4E22-6AFA-4232-96AA-89867AF2FB76}" destId="{E41B0764-2029-42E8-B9ED-E74326A213FA}" srcOrd="2" destOrd="0" parTransId="{F8DF6028-7759-4D1E-8CF2-4238B43C7C70}" sibTransId="{5EEAC224-23EB-4ED2-9EA5-DA5F7EFBBE9F}"/>
    <dgm:cxn modelId="{12BECD85-324E-744A-BF09-3D2DB5CF3AC7}" type="presOf" srcId="{C995A506-277A-4F9E-A9EE-C09554D38AD7}" destId="{BD637673-E614-214D-9DB0-BA9DF3CB3129}" srcOrd="0" destOrd="0" presId="urn:microsoft.com/office/officeart/2005/8/layout/vList2"/>
    <dgm:cxn modelId="{77740A97-DC5A-2745-B632-2470C55E5687}" type="presOf" srcId="{E41B0764-2029-42E8-B9ED-E74326A213FA}" destId="{5ED35CF7-12F2-6B49-B67B-3E0F37D80BB9}" srcOrd="0" destOrd="0" presId="urn:microsoft.com/office/officeart/2005/8/layout/vList2"/>
    <dgm:cxn modelId="{AB2A45C0-96F9-4094-9BC7-54795D85C964}" srcId="{FABB4E22-6AFA-4232-96AA-89867AF2FB76}" destId="{C995A506-277A-4F9E-A9EE-C09554D38AD7}" srcOrd="3" destOrd="0" parTransId="{A1F1958A-740F-47CA-8202-AC13ADC254AB}" sibTransId="{D52B4F5F-9C62-4A18-8056-CB51374C420F}"/>
    <dgm:cxn modelId="{02118DE1-DDD7-4E58-B08D-99FEB78BAF86}" srcId="{FABB4E22-6AFA-4232-96AA-89867AF2FB76}" destId="{744BA3E7-EAF0-4A8D-A79C-6440CD71DD17}" srcOrd="0" destOrd="0" parTransId="{B63967DB-8D2E-43D7-A9EC-8B41FCDFD497}" sibTransId="{EF68ACAA-9D27-4687-AD90-EA36F21D61AE}"/>
    <dgm:cxn modelId="{08787CDD-989A-8341-8706-FE5AF60102C9}" type="presParOf" srcId="{FAEA124B-2659-CC43-BD04-1504788AB1A0}" destId="{995766A7-07FA-EC4F-AC5F-105A5788A41C}" srcOrd="0" destOrd="0" presId="urn:microsoft.com/office/officeart/2005/8/layout/vList2"/>
    <dgm:cxn modelId="{B92E643C-D3EA-9B4E-B21A-A7A9AA9CD26E}" type="presParOf" srcId="{FAEA124B-2659-CC43-BD04-1504788AB1A0}" destId="{98A29D20-0A95-9147-87D9-07EC0766C32A}" srcOrd="1" destOrd="0" presId="urn:microsoft.com/office/officeart/2005/8/layout/vList2"/>
    <dgm:cxn modelId="{A8C70B58-1385-CC44-B444-78EC01910CEE}" type="presParOf" srcId="{FAEA124B-2659-CC43-BD04-1504788AB1A0}" destId="{B69317B3-D3A9-1D4F-8EAB-38E29CBDD783}" srcOrd="2" destOrd="0" presId="urn:microsoft.com/office/officeart/2005/8/layout/vList2"/>
    <dgm:cxn modelId="{AF73AF9D-6B64-C540-BF61-EB4BE2E404EE}" type="presParOf" srcId="{FAEA124B-2659-CC43-BD04-1504788AB1A0}" destId="{FFF9B804-FE6D-C840-9C69-2337FCF6D348}" srcOrd="3" destOrd="0" presId="urn:microsoft.com/office/officeart/2005/8/layout/vList2"/>
    <dgm:cxn modelId="{77D90C60-E2E7-DD4D-A3E3-3BF1BBF67F78}" type="presParOf" srcId="{FAEA124B-2659-CC43-BD04-1504788AB1A0}" destId="{5ED35CF7-12F2-6B49-B67B-3E0F37D80BB9}" srcOrd="4" destOrd="0" presId="urn:microsoft.com/office/officeart/2005/8/layout/vList2"/>
    <dgm:cxn modelId="{781777F6-9BAA-8144-A7C4-0319A1A818F5}" type="presParOf" srcId="{FAEA124B-2659-CC43-BD04-1504788AB1A0}" destId="{6C6CF854-BE77-0647-AF5D-8B6E01B00B54}" srcOrd="5" destOrd="0" presId="urn:microsoft.com/office/officeart/2005/8/layout/vList2"/>
    <dgm:cxn modelId="{25154705-189B-6E47-9EBE-BEB2BCAF3CA5}" type="presParOf" srcId="{FAEA124B-2659-CC43-BD04-1504788AB1A0}" destId="{BD637673-E614-214D-9DB0-BA9DF3CB3129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14EC68-EAEA-472E-BF33-3ADD7B3CE04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923630B-A8A3-4D43-A3A3-01DFFC47725F}">
      <dgm:prSet/>
      <dgm:spPr/>
      <dgm:t>
        <a:bodyPr/>
        <a:lstStyle/>
        <a:p>
          <a:r>
            <a:rPr lang="en-US" dirty="0"/>
            <a:t>Focus on measurable variables that have a clear impact on the student</a:t>
          </a:r>
        </a:p>
      </dgm:t>
    </dgm:pt>
    <dgm:pt modelId="{697EA2F8-055F-41A8-91BD-4801C2C7550E}" type="parTrans" cxnId="{F48E1ADE-AC4D-4B51-BD28-F84AF9AA03E2}">
      <dgm:prSet/>
      <dgm:spPr/>
      <dgm:t>
        <a:bodyPr/>
        <a:lstStyle/>
        <a:p>
          <a:endParaRPr lang="en-US"/>
        </a:p>
      </dgm:t>
    </dgm:pt>
    <dgm:pt modelId="{5D5BDCE7-DC86-426B-AF73-FD56E7C00B56}" type="sibTrans" cxnId="{F48E1ADE-AC4D-4B51-BD28-F84AF9AA03E2}">
      <dgm:prSet/>
      <dgm:spPr/>
      <dgm:t>
        <a:bodyPr/>
        <a:lstStyle/>
        <a:p>
          <a:endParaRPr lang="en-US"/>
        </a:p>
      </dgm:t>
    </dgm:pt>
    <dgm:pt modelId="{A9A17666-A8D6-4E94-BF19-7EE6F5C34A13}">
      <dgm:prSet/>
      <dgm:spPr/>
      <dgm:t>
        <a:bodyPr/>
        <a:lstStyle/>
        <a:p>
          <a:r>
            <a:rPr lang="en-US" dirty="0"/>
            <a:t>Going to compare and look correlation between math scores and the secondary characteristics and measurables of students</a:t>
          </a:r>
        </a:p>
      </dgm:t>
    </dgm:pt>
    <dgm:pt modelId="{913102CB-1ABC-47C1-9D53-28C77E59A567}" type="parTrans" cxnId="{BA14B4E1-42F1-4B11-A54D-4E3461FF1373}">
      <dgm:prSet/>
      <dgm:spPr/>
      <dgm:t>
        <a:bodyPr/>
        <a:lstStyle/>
        <a:p>
          <a:endParaRPr lang="en-US"/>
        </a:p>
      </dgm:t>
    </dgm:pt>
    <dgm:pt modelId="{5F3B23D5-2218-45B2-9799-B3E58C1F139F}" type="sibTrans" cxnId="{BA14B4E1-42F1-4B11-A54D-4E3461FF1373}">
      <dgm:prSet/>
      <dgm:spPr/>
      <dgm:t>
        <a:bodyPr/>
        <a:lstStyle/>
        <a:p>
          <a:endParaRPr lang="en-US"/>
        </a:p>
      </dgm:t>
    </dgm:pt>
    <dgm:pt modelId="{D7B35A02-DA09-4624-B6D4-1AFC8BE24310}">
      <dgm:prSet/>
      <dgm:spPr/>
      <dgm:t>
        <a:bodyPr/>
        <a:lstStyle/>
        <a:p>
          <a:r>
            <a:rPr lang="en-US"/>
            <a:t>Metric used is called Pearson Correlation</a:t>
          </a:r>
        </a:p>
      </dgm:t>
    </dgm:pt>
    <dgm:pt modelId="{067DC2F9-C1B7-4B1D-AF51-71AA8B83E688}" type="parTrans" cxnId="{A94D8A05-946A-4694-A7D9-88FEF0FE6B96}">
      <dgm:prSet/>
      <dgm:spPr/>
      <dgm:t>
        <a:bodyPr/>
        <a:lstStyle/>
        <a:p>
          <a:endParaRPr lang="en-US"/>
        </a:p>
      </dgm:t>
    </dgm:pt>
    <dgm:pt modelId="{A9B88BCF-16EE-483D-9669-1F22B0565728}" type="sibTrans" cxnId="{A94D8A05-946A-4694-A7D9-88FEF0FE6B96}">
      <dgm:prSet/>
      <dgm:spPr/>
      <dgm:t>
        <a:bodyPr/>
        <a:lstStyle/>
        <a:p>
          <a:endParaRPr lang="en-US"/>
        </a:p>
      </dgm:t>
    </dgm:pt>
    <dgm:pt modelId="{19FB9976-8035-4B86-BDA1-1BCF8A8011B6}">
      <dgm:prSet/>
      <dgm:spPr/>
      <dgm:t>
        <a:bodyPr/>
        <a:lstStyle/>
        <a:p>
          <a:r>
            <a:rPr lang="en-US"/>
            <a:t>Visualization type: Correlation heat map</a:t>
          </a:r>
        </a:p>
      </dgm:t>
    </dgm:pt>
    <dgm:pt modelId="{04320A7F-C397-46A8-A9CD-6497B35478BE}" type="parTrans" cxnId="{59EED6F2-089A-4564-B63D-F70BAB849314}">
      <dgm:prSet/>
      <dgm:spPr/>
      <dgm:t>
        <a:bodyPr/>
        <a:lstStyle/>
        <a:p>
          <a:endParaRPr lang="en-US"/>
        </a:p>
      </dgm:t>
    </dgm:pt>
    <dgm:pt modelId="{43E2BC65-AC0C-440B-80E2-584695F1D083}" type="sibTrans" cxnId="{59EED6F2-089A-4564-B63D-F70BAB849314}">
      <dgm:prSet/>
      <dgm:spPr/>
      <dgm:t>
        <a:bodyPr/>
        <a:lstStyle/>
        <a:p>
          <a:endParaRPr lang="en-US"/>
        </a:p>
      </dgm:t>
    </dgm:pt>
    <dgm:pt modelId="{A208B302-A304-0D46-B384-04F8CF6A0E12}" type="pres">
      <dgm:prSet presAssocID="{9714EC68-EAEA-472E-BF33-3ADD7B3CE044}" presName="linear" presStyleCnt="0">
        <dgm:presLayoutVars>
          <dgm:animLvl val="lvl"/>
          <dgm:resizeHandles val="exact"/>
        </dgm:presLayoutVars>
      </dgm:prSet>
      <dgm:spPr/>
    </dgm:pt>
    <dgm:pt modelId="{4E4B3520-16C4-2D41-9BED-0C3A169D781A}" type="pres">
      <dgm:prSet presAssocID="{F923630B-A8A3-4D43-A3A3-01DFFC47725F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55F5875-ED31-6140-B9A1-0E1AE100A04E}" type="pres">
      <dgm:prSet presAssocID="{5D5BDCE7-DC86-426B-AF73-FD56E7C00B56}" presName="spacer" presStyleCnt="0"/>
      <dgm:spPr/>
    </dgm:pt>
    <dgm:pt modelId="{DF890F7A-868A-F640-A622-A08DBEF8B77A}" type="pres">
      <dgm:prSet presAssocID="{A9A17666-A8D6-4E94-BF19-7EE6F5C34A13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EBFB0D83-3B80-D842-A733-8F61AEDD6923}" type="pres">
      <dgm:prSet presAssocID="{5F3B23D5-2218-45B2-9799-B3E58C1F139F}" presName="spacer" presStyleCnt="0"/>
      <dgm:spPr/>
    </dgm:pt>
    <dgm:pt modelId="{98D4F278-87FD-5349-BDAA-A39085D4ECB4}" type="pres">
      <dgm:prSet presAssocID="{D7B35A02-DA09-4624-B6D4-1AFC8BE2431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0F958AA-54B6-EC40-AF85-C50FEED15D7C}" type="pres">
      <dgm:prSet presAssocID="{A9B88BCF-16EE-483D-9669-1F22B0565728}" presName="spacer" presStyleCnt="0"/>
      <dgm:spPr/>
    </dgm:pt>
    <dgm:pt modelId="{558B91CE-15DC-0E4F-A6E1-22CC945C3E9E}" type="pres">
      <dgm:prSet presAssocID="{19FB9976-8035-4B86-BDA1-1BCF8A8011B6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A94D8A05-946A-4694-A7D9-88FEF0FE6B96}" srcId="{9714EC68-EAEA-472E-BF33-3ADD7B3CE044}" destId="{D7B35A02-DA09-4624-B6D4-1AFC8BE24310}" srcOrd="2" destOrd="0" parTransId="{067DC2F9-C1B7-4B1D-AF51-71AA8B83E688}" sibTransId="{A9B88BCF-16EE-483D-9669-1F22B0565728}"/>
    <dgm:cxn modelId="{6DAA4911-20D4-1641-B3CF-CC40153C0C52}" type="presOf" srcId="{A9A17666-A8D6-4E94-BF19-7EE6F5C34A13}" destId="{DF890F7A-868A-F640-A622-A08DBEF8B77A}" srcOrd="0" destOrd="0" presId="urn:microsoft.com/office/officeart/2005/8/layout/vList2"/>
    <dgm:cxn modelId="{E1089727-DD1D-0C4C-A86A-B9609236DB01}" type="presOf" srcId="{D7B35A02-DA09-4624-B6D4-1AFC8BE24310}" destId="{98D4F278-87FD-5349-BDAA-A39085D4ECB4}" srcOrd="0" destOrd="0" presId="urn:microsoft.com/office/officeart/2005/8/layout/vList2"/>
    <dgm:cxn modelId="{22032C5E-4C95-0443-9259-95975A948926}" type="presOf" srcId="{F923630B-A8A3-4D43-A3A3-01DFFC47725F}" destId="{4E4B3520-16C4-2D41-9BED-0C3A169D781A}" srcOrd="0" destOrd="0" presId="urn:microsoft.com/office/officeart/2005/8/layout/vList2"/>
    <dgm:cxn modelId="{F6F38EA0-BCEB-7D44-8527-2EB882523B64}" type="presOf" srcId="{19FB9976-8035-4B86-BDA1-1BCF8A8011B6}" destId="{558B91CE-15DC-0E4F-A6E1-22CC945C3E9E}" srcOrd="0" destOrd="0" presId="urn:microsoft.com/office/officeart/2005/8/layout/vList2"/>
    <dgm:cxn modelId="{F48E1ADE-AC4D-4B51-BD28-F84AF9AA03E2}" srcId="{9714EC68-EAEA-472E-BF33-3ADD7B3CE044}" destId="{F923630B-A8A3-4D43-A3A3-01DFFC47725F}" srcOrd="0" destOrd="0" parTransId="{697EA2F8-055F-41A8-91BD-4801C2C7550E}" sibTransId="{5D5BDCE7-DC86-426B-AF73-FD56E7C00B56}"/>
    <dgm:cxn modelId="{BA14B4E1-42F1-4B11-A54D-4E3461FF1373}" srcId="{9714EC68-EAEA-472E-BF33-3ADD7B3CE044}" destId="{A9A17666-A8D6-4E94-BF19-7EE6F5C34A13}" srcOrd="1" destOrd="0" parTransId="{913102CB-1ABC-47C1-9D53-28C77E59A567}" sibTransId="{5F3B23D5-2218-45B2-9799-B3E58C1F139F}"/>
    <dgm:cxn modelId="{59EED6F2-089A-4564-B63D-F70BAB849314}" srcId="{9714EC68-EAEA-472E-BF33-3ADD7B3CE044}" destId="{19FB9976-8035-4B86-BDA1-1BCF8A8011B6}" srcOrd="3" destOrd="0" parTransId="{04320A7F-C397-46A8-A9CD-6497B35478BE}" sibTransId="{43E2BC65-AC0C-440B-80E2-584695F1D083}"/>
    <dgm:cxn modelId="{2EB53BFF-5D36-A24F-AB74-903971417BD7}" type="presOf" srcId="{9714EC68-EAEA-472E-BF33-3ADD7B3CE044}" destId="{A208B302-A304-0D46-B384-04F8CF6A0E12}" srcOrd="0" destOrd="0" presId="urn:microsoft.com/office/officeart/2005/8/layout/vList2"/>
    <dgm:cxn modelId="{5AA42BAA-6A36-B34A-A6B5-62868EDFA235}" type="presParOf" srcId="{A208B302-A304-0D46-B384-04F8CF6A0E12}" destId="{4E4B3520-16C4-2D41-9BED-0C3A169D781A}" srcOrd="0" destOrd="0" presId="urn:microsoft.com/office/officeart/2005/8/layout/vList2"/>
    <dgm:cxn modelId="{4F167A5F-88F7-DE41-85D1-4DBD4E8850F2}" type="presParOf" srcId="{A208B302-A304-0D46-B384-04F8CF6A0E12}" destId="{355F5875-ED31-6140-B9A1-0E1AE100A04E}" srcOrd="1" destOrd="0" presId="urn:microsoft.com/office/officeart/2005/8/layout/vList2"/>
    <dgm:cxn modelId="{87F8AF43-986B-B342-BB6B-CEBF0C687944}" type="presParOf" srcId="{A208B302-A304-0D46-B384-04F8CF6A0E12}" destId="{DF890F7A-868A-F640-A622-A08DBEF8B77A}" srcOrd="2" destOrd="0" presId="urn:microsoft.com/office/officeart/2005/8/layout/vList2"/>
    <dgm:cxn modelId="{5B5368F4-8633-0A45-A636-B4726F9613B6}" type="presParOf" srcId="{A208B302-A304-0D46-B384-04F8CF6A0E12}" destId="{EBFB0D83-3B80-D842-A733-8F61AEDD6923}" srcOrd="3" destOrd="0" presId="urn:microsoft.com/office/officeart/2005/8/layout/vList2"/>
    <dgm:cxn modelId="{4325D9D0-0942-AA4F-90DC-A7CA4CB86EBA}" type="presParOf" srcId="{A208B302-A304-0D46-B384-04F8CF6A0E12}" destId="{98D4F278-87FD-5349-BDAA-A39085D4ECB4}" srcOrd="4" destOrd="0" presId="urn:microsoft.com/office/officeart/2005/8/layout/vList2"/>
    <dgm:cxn modelId="{D69F5037-4338-344F-AB52-4F2D59B18EA1}" type="presParOf" srcId="{A208B302-A304-0D46-B384-04F8CF6A0E12}" destId="{F0F958AA-54B6-EC40-AF85-C50FEED15D7C}" srcOrd="5" destOrd="0" presId="urn:microsoft.com/office/officeart/2005/8/layout/vList2"/>
    <dgm:cxn modelId="{800C003A-9845-B144-AADC-E6C370F8C6AE}" type="presParOf" srcId="{A208B302-A304-0D46-B384-04F8CF6A0E12}" destId="{558B91CE-15DC-0E4F-A6E1-22CC945C3E9E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0E9CA2F-0BBB-4563-8F7B-D740BB5F26E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906AF19-2C7B-44FF-94BD-5FDD4629C1B7}">
      <dgm:prSet/>
      <dgm:spPr/>
      <dgm:t>
        <a:bodyPr/>
        <a:lstStyle/>
        <a:p>
          <a:r>
            <a:rPr lang="en-US"/>
            <a:t>Small amount of data entries (only 150)</a:t>
          </a:r>
        </a:p>
      </dgm:t>
    </dgm:pt>
    <dgm:pt modelId="{2FAA4123-E9BC-497A-9564-52541A94787D}" type="parTrans" cxnId="{2045A680-8B24-46C9-938A-6D27ABBB8ED7}">
      <dgm:prSet/>
      <dgm:spPr/>
      <dgm:t>
        <a:bodyPr/>
        <a:lstStyle/>
        <a:p>
          <a:endParaRPr lang="en-US"/>
        </a:p>
      </dgm:t>
    </dgm:pt>
    <dgm:pt modelId="{CE20CF5A-9BA3-4D28-B919-12F382ADE3B3}" type="sibTrans" cxnId="{2045A680-8B24-46C9-938A-6D27ABBB8ED7}">
      <dgm:prSet/>
      <dgm:spPr/>
      <dgm:t>
        <a:bodyPr/>
        <a:lstStyle/>
        <a:p>
          <a:endParaRPr lang="en-US"/>
        </a:p>
      </dgm:t>
    </dgm:pt>
    <dgm:pt modelId="{F809BCF6-CDCD-40BA-B439-AEF0BFBDEFE6}">
      <dgm:prSet/>
      <dgm:spPr/>
      <dgm:t>
        <a:bodyPr/>
        <a:lstStyle/>
        <a:p>
          <a:r>
            <a:rPr lang="en-US"/>
            <a:t>Population bias (based on 1 teacher’s data)</a:t>
          </a:r>
        </a:p>
      </dgm:t>
    </dgm:pt>
    <dgm:pt modelId="{23D43640-BA2F-4103-8D00-3A5E5DEB4CB4}" type="parTrans" cxnId="{F3918D53-D710-43B4-8B58-0EA5574A60E1}">
      <dgm:prSet/>
      <dgm:spPr/>
      <dgm:t>
        <a:bodyPr/>
        <a:lstStyle/>
        <a:p>
          <a:endParaRPr lang="en-US"/>
        </a:p>
      </dgm:t>
    </dgm:pt>
    <dgm:pt modelId="{FD63AE8C-F516-4445-92D9-D7D49F38CAB3}" type="sibTrans" cxnId="{F3918D53-D710-43B4-8B58-0EA5574A60E1}">
      <dgm:prSet/>
      <dgm:spPr/>
      <dgm:t>
        <a:bodyPr/>
        <a:lstStyle/>
        <a:p>
          <a:endParaRPr lang="en-US"/>
        </a:p>
      </dgm:t>
    </dgm:pt>
    <dgm:pt modelId="{E285F79B-8C72-4760-A18C-6BD56DC21247}">
      <dgm:prSet/>
      <dgm:spPr/>
      <dgm:t>
        <a:bodyPr/>
        <a:lstStyle/>
        <a:p>
          <a:r>
            <a:rPr lang="en-US"/>
            <a:t>Low correlation scores</a:t>
          </a:r>
        </a:p>
      </dgm:t>
    </dgm:pt>
    <dgm:pt modelId="{AFC0A32A-B2D0-4A9C-A62A-B187105F658E}" type="parTrans" cxnId="{3802976C-7BDD-4243-A53B-B008CEB6F2AF}">
      <dgm:prSet/>
      <dgm:spPr/>
      <dgm:t>
        <a:bodyPr/>
        <a:lstStyle/>
        <a:p>
          <a:endParaRPr lang="en-US"/>
        </a:p>
      </dgm:t>
    </dgm:pt>
    <dgm:pt modelId="{739D5D67-CC4F-497E-9B09-551FFF95FFE3}" type="sibTrans" cxnId="{3802976C-7BDD-4243-A53B-B008CEB6F2AF}">
      <dgm:prSet/>
      <dgm:spPr/>
      <dgm:t>
        <a:bodyPr/>
        <a:lstStyle/>
        <a:p>
          <a:endParaRPr lang="en-US"/>
        </a:p>
      </dgm:t>
    </dgm:pt>
    <dgm:pt modelId="{8D68E852-CF10-4759-8F60-7095535DCA6F}">
      <dgm:prSet/>
      <dgm:spPr/>
      <dgm:t>
        <a:bodyPr/>
        <a:lstStyle/>
        <a:p>
          <a:r>
            <a:rPr lang="en-US"/>
            <a:t>Compare G3 scores to the max correlation in data (0.15) to compare relative correlation strength</a:t>
          </a:r>
        </a:p>
      </dgm:t>
    </dgm:pt>
    <dgm:pt modelId="{92FFD1BF-E0E2-43A7-84EC-7281FD352307}" type="parTrans" cxnId="{44505E7D-98E6-4CCA-A6EA-E1041CEBCB3A}">
      <dgm:prSet/>
      <dgm:spPr/>
      <dgm:t>
        <a:bodyPr/>
        <a:lstStyle/>
        <a:p>
          <a:endParaRPr lang="en-US"/>
        </a:p>
      </dgm:t>
    </dgm:pt>
    <dgm:pt modelId="{408B6C0A-F845-4323-9A9A-3B06BA24E381}" type="sibTrans" cxnId="{44505E7D-98E6-4CCA-A6EA-E1041CEBCB3A}">
      <dgm:prSet/>
      <dgm:spPr/>
      <dgm:t>
        <a:bodyPr/>
        <a:lstStyle/>
        <a:p>
          <a:endParaRPr lang="en-US"/>
        </a:p>
      </dgm:t>
    </dgm:pt>
    <dgm:pt modelId="{23CC4843-BA89-490E-92C4-E61B49AF25BC}">
      <dgm:prSet/>
      <dgm:spPr/>
      <dgm:t>
        <a:bodyPr/>
        <a:lstStyle/>
        <a:p>
          <a:r>
            <a:rPr lang="en-US"/>
            <a:t>Due to small population and data availability</a:t>
          </a:r>
        </a:p>
      </dgm:t>
    </dgm:pt>
    <dgm:pt modelId="{F218F027-1AAF-4666-8088-54B63542F239}" type="parTrans" cxnId="{2F5FAB42-49D5-4A3D-B843-A82DD1B19E9B}">
      <dgm:prSet/>
      <dgm:spPr/>
      <dgm:t>
        <a:bodyPr/>
        <a:lstStyle/>
        <a:p>
          <a:endParaRPr lang="en-US"/>
        </a:p>
      </dgm:t>
    </dgm:pt>
    <dgm:pt modelId="{18989C28-65F9-47A2-AF7B-6C5349E1D159}" type="sibTrans" cxnId="{2F5FAB42-49D5-4A3D-B843-A82DD1B19E9B}">
      <dgm:prSet/>
      <dgm:spPr/>
      <dgm:t>
        <a:bodyPr/>
        <a:lstStyle/>
        <a:p>
          <a:endParaRPr lang="en-US"/>
        </a:p>
      </dgm:t>
    </dgm:pt>
    <dgm:pt modelId="{66B45AED-28ED-6547-A887-634759B1FFD5}" type="pres">
      <dgm:prSet presAssocID="{30E9CA2F-0BBB-4563-8F7B-D740BB5F26E4}" presName="linear" presStyleCnt="0">
        <dgm:presLayoutVars>
          <dgm:animLvl val="lvl"/>
          <dgm:resizeHandles val="exact"/>
        </dgm:presLayoutVars>
      </dgm:prSet>
      <dgm:spPr/>
    </dgm:pt>
    <dgm:pt modelId="{2622A685-4C30-C742-8C20-FFE600828CB7}" type="pres">
      <dgm:prSet presAssocID="{6906AF19-2C7B-44FF-94BD-5FDD4629C1B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7529890-9C62-F045-B9DC-0E14D497FAF2}" type="pres">
      <dgm:prSet presAssocID="{CE20CF5A-9BA3-4D28-B919-12F382ADE3B3}" presName="spacer" presStyleCnt="0"/>
      <dgm:spPr/>
    </dgm:pt>
    <dgm:pt modelId="{67A47C97-DB64-DE42-8729-A346E74E73B2}" type="pres">
      <dgm:prSet presAssocID="{F809BCF6-CDCD-40BA-B439-AEF0BFBDEFE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C96B683-7CCC-DD41-B0FB-701476532470}" type="pres">
      <dgm:prSet presAssocID="{FD63AE8C-F516-4445-92D9-D7D49F38CAB3}" presName="spacer" presStyleCnt="0"/>
      <dgm:spPr/>
    </dgm:pt>
    <dgm:pt modelId="{06B1C477-4054-274E-8D85-1EAA08FA8D83}" type="pres">
      <dgm:prSet presAssocID="{E285F79B-8C72-4760-A18C-6BD56DC21247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FE39C9EA-9080-DA42-966A-83CBCCDF35E3}" type="pres">
      <dgm:prSet presAssocID="{E285F79B-8C72-4760-A18C-6BD56DC21247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2F5FAB42-49D5-4A3D-B843-A82DD1B19E9B}" srcId="{E285F79B-8C72-4760-A18C-6BD56DC21247}" destId="{23CC4843-BA89-490E-92C4-E61B49AF25BC}" srcOrd="1" destOrd="0" parTransId="{F218F027-1AAF-4666-8088-54B63542F239}" sibTransId="{18989C28-65F9-47A2-AF7B-6C5349E1D159}"/>
    <dgm:cxn modelId="{F3918D53-D710-43B4-8B58-0EA5574A60E1}" srcId="{30E9CA2F-0BBB-4563-8F7B-D740BB5F26E4}" destId="{F809BCF6-CDCD-40BA-B439-AEF0BFBDEFE6}" srcOrd="1" destOrd="0" parTransId="{23D43640-BA2F-4103-8D00-3A5E5DEB4CB4}" sibTransId="{FD63AE8C-F516-4445-92D9-D7D49F38CAB3}"/>
    <dgm:cxn modelId="{C805136A-E5A9-BE4F-9D76-9516E2D490BC}" type="presOf" srcId="{8D68E852-CF10-4759-8F60-7095535DCA6F}" destId="{FE39C9EA-9080-DA42-966A-83CBCCDF35E3}" srcOrd="0" destOrd="0" presId="urn:microsoft.com/office/officeart/2005/8/layout/vList2"/>
    <dgm:cxn modelId="{3802976C-7BDD-4243-A53B-B008CEB6F2AF}" srcId="{30E9CA2F-0BBB-4563-8F7B-D740BB5F26E4}" destId="{E285F79B-8C72-4760-A18C-6BD56DC21247}" srcOrd="2" destOrd="0" parTransId="{AFC0A32A-B2D0-4A9C-A62A-B187105F658E}" sibTransId="{739D5D67-CC4F-497E-9B09-551FFF95FFE3}"/>
    <dgm:cxn modelId="{E5EFE56D-7F9B-D849-A6A0-A1EE0E867F21}" type="presOf" srcId="{E285F79B-8C72-4760-A18C-6BD56DC21247}" destId="{06B1C477-4054-274E-8D85-1EAA08FA8D83}" srcOrd="0" destOrd="0" presId="urn:microsoft.com/office/officeart/2005/8/layout/vList2"/>
    <dgm:cxn modelId="{547E2F76-468C-C149-B107-CC49147CFDEF}" type="presOf" srcId="{23CC4843-BA89-490E-92C4-E61B49AF25BC}" destId="{FE39C9EA-9080-DA42-966A-83CBCCDF35E3}" srcOrd="0" destOrd="1" presId="urn:microsoft.com/office/officeart/2005/8/layout/vList2"/>
    <dgm:cxn modelId="{44505E7D-98E6-4CCA-A6EA-E1041CEBCB3A}" srcId="{E285F79B-8C72-4760-A18C-6BD56DC21247}" destId="{8D68E852-CF10-4759-8F60-7095535DCA6F}" srcOrd="0" destOrd="0" parTransId="{92FFD1BF-E0E2-43A7-84EC-7281FD352307}" sibTransId="{408B6C0A-F845-4323-9A9A-3B06BA24E381}"/>
    <dgm:cxn modelId="{2045A680-8B24-46C9-938A-6D27ABBB8ED7}" srcId="{30E9CA2F-0BBB-4563-8F7B-D740BB5F26E4}" destId="{6906AF19-2C7B-44FF-94BD-5FDD4629C1B7}" srcOrd="0" destOrd="0" parTransId="{2FAA4123-E9BC-497A-9564-52541A94787D}" sibTransId="{CE20CF5A-9BA3-4D28-B919-12F382ADE3B3}"/>
    <dgm:cxn modelId="{C6404D99-2BA0-B445-8A64-A15A8542598E}" type="presOf" srcId="{6906AF19-2C7B-44FF-94BD-5FDD4629C1B7}" destId="{2622A685-4C30-C742-8C20-FFE600828CB7}" srcOrd="0" destOrd="0" presId="urn:microsoft.com/office/officeart/2005/8/layout/vList2"/>
    <dgm:cxn modelId="{8A24B99C-E80E-9C4C-BA78-5D08E99026F6}" type="presOf" srcId="{F809BCF6-CDCD-40BA-B439-AEF0BFBDEFE6}" destId="{67A47C97-DB64-DE42-8729-A346E74E73B2}" srcOrd="0" destOrd="0" presId="urn:microsoft.com/office/officeart/2005/8/layout/vList2"/>
    <dgm:cxn modelId="{DEF85BFF-B8F2-3B4B-8464-B8C548335DC4}" type="presOf" srcId="{30E9CA2F-0BBB-4563-8F7B-D740BB5F26E4}" destId="{66B45AED-28ED-6547-A887-634759B1FFD5}" srcOrd="0" destOrd="0" presId="urn:microsoft.com/office/officeart/2005/8/layout/vList2"/>
    <dgm:cxn modelId="{C88BA896-6C21-8D45-8E3E-F20BF1EF993E}" type="presParOf" srcId="{66B45AED-28ED-6547-A887-634759B1FFD5}" destId="{2622A685-4C30-C742-8C20-FFE600828CB7}" srcOrd="0" destOrd="0" presId="urn:microsoft.com/office/officeart/2005/8/layout/vList2"/>
    <dgm:cxn modelId="{34DED10C-3F75-1941-BE86-AB9375FF1DD3}" type="presParOf" srcId="{66B45AED-28ED-6547-A887-634759B1FFD5}" destId="{57529890-9C62-F045-B9DC-0E14D497FAF2}" srcOrd="1" destOrd="0" presId="urn:microsoft.com/office/officeart/2005/8/layout/vList2"/>
    <dgm:cxn modelId="{C03A1EF7-6A2F-A543-A4CE-00D2C98D7834}" type="presParOf" srcId="{66B45AED-28ED-6547-A887-634759B1FFD5}" destId="{67A47C97-DB64-DE42-8729-A346E74E73B2}" srcOrd="2" destOrd="0" presId="urn:microsoft.com/office/officeart/2005/8/layout/vList2"/>
    <dgm:cxn modelId="{B4D1C37A-1882-5D47-994A-FAF024828863}" type="presParOf" srcId="{66B45AED-28ED-6547-A887-634759B1FFD5}" destId="{1C96B683-7CCC-DD41-B0FB-701476532470}" srcOrd="3" destOrd="0" presId="urn:microsoft.com/office/officeart/2005/8/layout/vList2"/>
    <dgm:cxn modelId="{9D1299AE-E99E-5B47-A274-752B7030590A}" type="presParOf" srcId="{66B45AED-28ED-6547-A887-634759B1FFD5}" destId="{06B1C477-4054-274E-8D85-1EAA08FA8D83}" srcOrd="4" destOrd="0" presId="urn:microsoft.com/office/officeart/2005/8/layout/vList2"/>
    <dgm:cxn modelId="{EB96808B-B86D-0A43-9765-034382D64961}" type="presParOf" srcId="{66B45AED-28ED-6547-A887-634759B1FFD5}" destId="{FE39C9EA-9080-DA42-966A-83CBCCDF35E3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5766A7-07FA-EC4F-AC5F-105A5788A41C}">
      <dsp:nvSpPr>
        <dsp:cNvPr id="0" name=""/>
        <dsp:cNvSpPr/>
      </dsp:nvSpPr>
      <dsp:spPr>
        <a:xfrm>
          <a:off x="0" y="277996"/>
          <a:ext cx="4993769" cy="116477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I am a Math Teacher</a:t>
          </a:r>
        </a:p>
      </dsp:txBody>
      <dsp:txXfrm>
        <a:off x="56859" y="334855"/>
        <a:ext cx="4880051" cy="1051053"/>
      </dsp:txXfrm>
    </dsp:sp>
    <dsp:sp modelId="{B69317B3-D3A9-1D4F-8EAB-38E29CBDD783}">
      <dsp:nvSpPr>
        <dsp:cNvPr id="0" name=""/>
        <dsp:cNvSpPr/>
      </dsp:nvSpPr>
      <dsp:spPr>
        <a:xfrm>
          <a:off x="0" y="1503247"/>
          <a:ext cx="4993769" cy="1164771"/>
        </a:xfrm>
        <a:prstGeom prst="roundRect">
          <a:avLst/>
        </a:prstGeom>
        <a:solidFill>
          <a:schemeClr val="accent2">
            <a:hueOff val="492914"/>
            <a:satOff val="1636"/>
            <a:lumOff val="5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Focus for teaching math is equity, in ensuring every student is receiving the best opportunities to succeed </a:t>
          </a:r>
        </a:p>
      </dsp:txBody>
      <dsp:txXfrm>
        <a:off x="56859" y="1560106"/>
        <a:ext cx="4880051" cy="1051053"/>
      </dsp:txXfrm>
    </dsp:sp>
    <dsp:sp modelId="{5ED35CF7-12F2-6B49-B67B-3E0F37D80BB9}">
      <dsp:nvSpPr>
        <dsp:cNvPr id="0" name=""/>
        <dsp:cNvSpPr/>
      </dsp:nvSpPr>
      <dsp:spPr>
        <a:xfrm>
          <a:off x="0" y="2728499"/>
          <a:ext cx="4993769" cy="1164771"/>
        </a:xfrm>
        <a:prstGeom prst="roundRect">
          <a:avLst/>
        </a:prstGeom>
        <a:solidFill>
          <a:schemeClr val="accent2">
            <a:hueOff val="985827"/>
            <a:satOff val="3273"/>
            <a:lumOff val="115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It is personal for me as I teacher the students in my school who are on the lower end of that educational gap</a:t>
          </a:r>
        </a:p>
      </dsp:txBody>
      <dsp:txXfrm>
        <a:off x="56859" y="2785358"/>
        <a:ext cx="4880051" cy="1051053"/>
      </dsp:txXfrm>
    </dsp:sp>
    <dsp:sp modelId="{BD637673-E614-214D-9DB0-BA9DF3CB3129}">
      <dsp:nvSpPr>
        <dsp:cNvPr id="0" name=""/>
        <dsp:cNvSpPr/>
      </dsp:nvSpPr>
      <dsp:spPr>
        <a:xfrm>
          <a:off x="0" y="3953751"/>
          <a:ext cx="4993769" cy="1164771"/>
        </a:xfrm>
        <a:prstGeom prst="roundRect">
          <a:avLst/>
        </a:prstGeom>
        <a:solidFill>
          <a:schemeClr val="accent2">
            <a:hueOff val="1478741"/>
            <a:satOff val="4909"/>
            <a:lumOff val="172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Many are minorities</a:t>
          </a:r>
        </a:p>
      </dsp:txBody>
      <dsp:txXfrm>
        <a:off x="56859" y="4010610"/>
        <a:ext cx="4880051" cy="105105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4B3520-16C4-2D41-9BED-0C3A169D781A}">
      <dsp:nvSpPr>
        <dsp:cNvPr id="0" name=""/>
        <dsp:cNvSpPr/>
      </dsp:nvSpPr>
      <dsp:spPr>
        <a:xfrm>
          <a:off x="0" y="23785"/>
          <a:ext cx="10515600" cy="99312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Focus on measurable variables that have a clear impact on the student</a:t>
          </a:r>
        </a:p>
      </dsp:txBody>
      <dsp:txXfrm>
        <a:off x="48481" y="72266"/>
        <a:ext cx="10418638" cy="896166"/>
      </dsp:txXfrm>
    </dsp:sp>
    <dsp:sp modelId="{DF890F7A-868A-F640-A622-A08DBEF8B77A}">
      <dsp:nvSpPr>
        <dsp:cNvPr id="0" name=""/>
        <dsp:cNvSpPr/>
      </dsp:nvSpPr>
      <dsp:spPr>
        <a:xfrm>
          <a:off x="0" y="1088914"/>
          <a:ext cx="10515600" cy="99312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Going to compare and look correlation between math scores and the secondary characteristics and measurables of students</a:t>
          </a:r>
        </a:p>
      </dsp:txBody>
      <dsp:txXfrm>
        <a:off x="48481" y="1137395"/>
        <a:ext cx="10418638" cy="896166"/>
      </dsp:txXfrm>
    </dsp:sp>
    <dsp:sp modelId="{98D4F278-87FD-5349-BDAA-A39085D4ECB4}">
      <dsp:nvSpPr>
        <dsp:cNvPr id="0" name=""/>
        <dsp:cNvSpPr/>
      </dsp:nvSpPr>
      <dsp:spPr>
        <a:xfrm>
          <a:off x="0" y="2154043"/>
          <a:ext cx="10515600" cy="99312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Metric used is called Pearson Correlation</a:t>
          </a:r>
        </a:p>
      </dsp:txBody>
      <dsp:txXfrm>
        <a:off x="48481" y="2202524"/>
        <a:ext cx="10418638" cy="896166"/>
      </dsp:txXfrm>
    </dsp:sp>
    <dsp:sp modelId="{558B91CE-15DC-0E4F-A6E1-22CC945C3E9E}">
      <dsp:nvSpPr>
        <dsp:cNvPr id="0" name=""/>
        <dsp:cNvSpPr/>
      </dsp:nvSpPr>
      <dsp:spPr>
        <a:xfrm>
          <a:off x="0" y="3219172"/>
          <a:ext cx="10515600" cy="99312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Visualization type: Correlation heat map</a:t>
          </a:r>
        </a:p>
      </dsp:txBody>
      <dsp:txXfrm>
        <a:off x="48481" y="3267653"/>
        <a:ext cx="10418638" cy="89616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22A685-4C30-C742-8C20-FFE600828CB7}">
      <dsp:nvSpPr>
        <dsp:cNvPr id="0" name=""/>
        <dsp:cNvSpPr/>
      </dsp:nvSpPr>
      <dsp:spPr>
        <a:xfrm>
          <a:off x="0" y="29863"/>
          <a:ext cx="10515600" cy="8634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Small amount of data entries (only 150)</a:t>
          </a:r>
        </a:p>
      </dsp:txBody>
      <dsp:txXfrm>
        <a:off x="42151" y="72014"/>
        <a:ext cx="10431298" cy="779158"/>
      </dsp:txXfrm>
    </dsp:sp>
    <dsp:sp modelId="{67A47C97-DB64-DE42-8729-A346E74E73B2}">
      <dsp:nvSpPr>
        <dsp:cNvPr id="0" name=""/>
        <dsp:cNvSpPr/>
      </dsp:nvSpPr>
      <dsp:spPr>
        <a:xfrm>
          <a:off x="0" y="997003"/>
          <a:ext cx="10515600" cy="8634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Population bias (based on 1 teacher’s data)</a:t>
          </a:r>
        </a:p>
      </dsp:txBody>
      <dsp:txXfrm>
        <a:off x="42151" y="1039154"/>
        <a:ext cx="10431298" cy="779158"/>
      </dsp:txXfrm>
    </dsp:sp>
    <dsp:sp modelId="{06B1C477-4054-274E-8D85-1EAA08FA8D83}">
      <dsp:nvSpPr>
        <dsp:cNvPr id="0" name=""/>
        <dsp:cNvSpPr/>
      </dsp:nvSpPr>
      <dsp:spPr>
        <a:xfrm>
          <a:off x="0" y="1964143"/>
          <a:ext cx="10515600" cy="8634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Low correlation scores</a:t>
          </a:r>
        </a:p>
      </dsp:txBody>
      <dsp:txXfrm>
        <a:off x="42151" y="2006294"/>
        <a:ext cx="10431298" cy="779158"/>
      </dsp:txXfrm>
    </dsp:sp>
    <dsp:sp modelId="{FE39C9EA-9080-DA42-966A-83CBCCDF35E3}">
      <dsp:nvSpPr>
        <dsp:cNvPr id="0" name=""/>
        <dsp:cNvSpPr/>
      </dsp:nvSpPr>
      <dsp:spPr>
        <a:xfrm>
          <a:off x="0" y="2827603"/>
          <a:ext cx="10515600" cy="1378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45720" rIns="256032" bIns="4572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800" kern="1200"/>
            <a:t>Compare G3 scores to the max correlation in data (0.15) to compare relative correlation strength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800" kern="1200"/>
            <a:t>Due to small population and data availability</a:t>
          </a:r>
        </a:p>
      </dsp:txBody>
      <dsp:txXfrm>
        <a:off x="0" y="2827603"/>
        <a:ext cx="10515600" cy="13786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jpe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1E8A1-6DA8-4496-BCE8-03ED561CC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760"/>
            <a:ext cx="10515600" cy="2890202"/>
          </a:xfrm>
        </p:spPr>
        <p:txBody>
          <a:bodyPr anchor="b">
            <a:normAutofit/>
          </a:bodyPr>
          <a:lstStyle>
            <a:lvl1pPr algn="l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B24CCC-3D44-4BB5-AA35-A21607EF69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506150"/>
            <a:ext cx="10515600" cy="248348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F80F6-1855-44E9-BA95-5E00A06E7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D7FFD-570A-4968-B943-AF87BB679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CE6A8-0665-4714-B241-6AFBA8C6F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830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926EC-DC54-4882-9D58-F201EA25C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804E7C-4CBA-49AF-B24C-1A1FF51C2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3C727-C0C7-4BBA-9CF5-6C1FAC76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03986-C5B4-4956-AC6F-4F36186B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5F941-E847-4C51-97D6-21066B26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3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338D2-D9EE-4B67-97C1-08ABD5745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53848" y="365125"/>
            <a:ext cx="3999952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B1422-6C1E-4422-80E8-34B0092FB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626546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8B53C-3084-4BC0-A80E-DB41C04C6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6BFDE-DC70-4A6E-90B8-337FC472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3578F-39AE-4F6F-9614-32EF672E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252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2A8A8-ECDA-4018-ABB4-CC22892B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0AE7C-51AF-4F0E-B5A3-8C7E1026C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28C09-A717-49AB-B60E-433BC4692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1A47A-6E5A-4754-8B43-9CE556160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CA1EB-7AC7-4F86-90C0-AA980D887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454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95957-C46F-4F17-BC8C-6507E676E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65760"/>
            <a:ext cx="10515600" cy="38278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9661B-6633-4C8B-8B9C-E514DF851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43817"/>
            <a:ext cx="10515600" cy="16458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274BF-C1CD-4709-B0A0-E9407DBEA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ADB94-0A5B-4B56-B0B1-1FF5580A4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A668A-35AE-4CDF-AC4C-2BEEA9EE8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421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F1FD-0E96-4963-9F09-92861572B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E5F0-B650-4AFF-B90E-23B378684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40876"/>
            <a:ext cx="5181600" cy="423608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1747B-302D-476E-8F4F-E4B114C66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40876"/>
            <a:ext cx="5181600" cy="42360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0577D-22F7-4958-BB3D-6C9265EA1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C5B46-A8FB-4683-9618-3F6E07383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887BD-93E9-4181-9D7F-940C3E17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800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63D79-FA27-4567-9032-AF722733E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7C1BF-703F-4992-BB0C-EB1E579C7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51823"/>
            <a:ext cx="5157787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2FCE1-6DC0-43B5-8016-89FD4AF5A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54741"/>
            <a:ext cx="5157787" cy="32349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2FED7A-67D0-43CC-889A-25F884964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51823"/>
            <a:ext cx="5183188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1C176-48F2-44EC-B3A2-A144403D5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54741"/>
            <a:ext cx="5183188" cy="32349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9187B8-AC48-4FE7-8658-8A31E373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CAB465-E22E-45DC-89C9-406121BCE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F9D1CF-F964-4405-8677-5F9E2A028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390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A3453-DD0F-41C0-8F4A-5DC343F5E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4E6313-506F-4456-B3D9-D9655538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26068-7707-41EC-93EF-A24CAF8FF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9C8A3C-8C01-4039-B47B-57D84975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260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892633-8C77-419D-B24D-2B3D44DB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149D59-0A88-4A14-A740-4CCD9B526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A3DEF9-802F-444E-92D2-397862EE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150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23C20-3881-4F15-94F7-9D7B9F9E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8F40F-6C2A-48EC-8F16-DA179A1DA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4638" y="457201"/>
            <a:ext cx="5800749" cy="54038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736B7E-D33D-48C7-97AC-5C0D9874F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57600"/>
            <a:ext cx="4343400" cy="2211387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49BC5-FF58-463A-B4FA-F0F912F12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072D7-4A2A-407F-A084-6AE8DD00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4C41C-C368-475C-BDC1-DC5B29C78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383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F67B0-865B-44ED-9DFE-36C73B0C8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3C5CF7-138A-437C-9E0A-FF41799703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61462" y="457201"/>
            <a:ext cx="5793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117822-7770-4117-96A2-8D2FF0A01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64424"/>
            <a:ext cx="4343400" cy="2204564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95030-39C7-4814-A766-1A3E094EB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F02CD-DC87-47B6-96C4-F6470B1D8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FF531-02C2-4C1D-A692-704037806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469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6818BD-D734-48A1-8CC0-609D11E5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9D215A-D2A1-4903-A905-F8B06EF41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0875"/>
            <a:ext cx="10515600" cy="423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2B88A-7A1D-4AA1-8536-28DC13DBA5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766A6-3C10-4AB8-86A1-BB1F0CDA7EFE}" type="datetimeFigureOut">
              <a:rPr lang="en-US" smtClean="0"/>
              <a:pPr/>
              <a:t>4/10/22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FE925-0C4B-4BAE-9799-3A9D46D92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DAD54-E5C5-4D48-8592-BB22F0A85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60201-1C40-4B39-813D-5CD9493BAEE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268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5400" kern="1200" smtClean="0">
          <a:gradFill>
            <a:gsLst>
              <a:gs pos="100000">
                <a:schemeClr val="tx2"/>
              </a:gs>
              <a:gs pos="0">
                <a:schemeClr val="accent1"/>
              </a:gs>
            </a:gsLst>
            <a:lin ang="0" scaled="1"/>
          </a:gradFill>
          <a:latin typeface="Aharoni" panose="02010803020104030203" pitchFamily="2" charset="-79"/>
          <a:ea typeface="+mn-ea"/>
          <a:cs typeface="Angsana New" panose="02020603050405020304" pitchFamily="18" charset="-34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clever-little-student-writing-in-notebook-while-studying-at-home-3874375/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robbiepruitt.blogspot.com/2015/05/finishing-discipleship-and-small-groups.html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oodfreephotos.com/other-photos/primary-school-pencils-and-apple.jpg.php" TargetMode="External"/><Relationship Id="rId3" Type="http://schemas.openxmlformats.org/officeDocument/2006/relationships/diagramLayout" Target="../diagrams/layout1.xml"/><Relationship Id="rId7" Type="http://schemas.openxmlformats.org/officeDocument/2006/relationships/image" Target="../media/image5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tex.stackexchange.com/questions/315553/how-to-make-a-header-with-a-binary-matrix-code-as-background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tex.stackexchange.com/questions/315553/how-to-make-a-header-with-a-binary-matrix-code-as-background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tex.stackexchange.com/questions/315553/how-to-make-a-header-with-a-binary-matrix-code-as-background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E7DC68F4-0ADB-4066-8B1F-1C1C218824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83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 useBgFill="1">
        <p:nvSpPr>
          <p:cNvPr id="11" name="Frame 10">
            <a:extLst>
              <a:ext uri="{FF2B5EF4-FFF2-40B4-BE49-F238E27FC236}">
                <a16:creationId xmlns:a16="http://schemas.microsoft.com/office/drawing/2014/main" id="{92458768-D564-46CB-B5BC-25F3141E9C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5048" cy="6858000"/>
          </a:xfrm>
          <a:prstGeom prst="frame">
            <a:avLst>
              <a:gd name="adj1" fmla="val 884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6C791E-D79A-634F-AE8A-A0AD56183F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2172" y="2774383"/>
            <a:ext cx="6359317" cy="3583948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000" dirty="0">
                <a:solidFill>
                  <a:srgbClr val="FF0000"/>
                </a:solidFill>
              </a:rPr>
              <a:t>The impact of student life on Student Performance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78A327-0B70-5141-A987-A174AFAA40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6269" y="5443931"/>
            <a:ext cx="5393559" cy="91440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By Aaron Drexler</a:t>
            </a:r>
          </a:p>
        </p:txBody>
      </p:sp>
    </p:spTree>
    <p:extLst>
      <p:ext uri="{BB962C8B-B14F-4D97-AF65-F5344CB8AC3E}">
        <p14:creationId xmlns:p14="http://schemas.microsoft.com/office/powerpoint/2010/main" val="3795486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CF6EF-7E09-8845-B915-4FDBC1217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Pearson correlation heat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A4551-C33A-464E-8967-07F7D1082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707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8AEAA-A232-7F43-B365-6EF8937CC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with Data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491E0F2-29C0-4045-BA7C-12A8524ED9C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940875"/>
          <a:ext cx="10515600" cy="42360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043203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67C8D-F6EA-554B-A650-77200122C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Data Correlation Scores in comparison to Math grades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9CA6B-C780-DB4C-8DFD-00BEB3155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40875"/>
            <a:ext cx="10515600" cy="4447046"/>
          </a:xfrm>
        </p:spPr>
        <p:txBody>
          <a:bodyPr/>
          <a:lstStyle/>
          <a:p>
            <a:r>
              <a:rPr lang="en-US" dirty="0"/>
              <a:t>Strong Positive Correlation</a:t>
            </a:r>
          </a:p>
          <a:p>
            <a:pPr lvl="1"/>
            <a:r>
              <a:rPr lang="en-US" dirty="0"/>
              <a:t>Studying time</a:t>
            </a:r>
          </a:p>
          <a:p>
            <a:pPr lvl="1"/>
            <a:r>
              <a:rPr lang="en-US" dirty="0"/>
              <a:t>0.10/0.15</a:t>
            </a:r>
          </a:p>
          <a:p>
            <a:r>
              <a:rPr lang="en-US" dirty="0"/>
              <a:t>Strong Negative Correlation</a:t>
            </a:r>
          </a:p>
          <a:p>
            <a:pPr lvl="1"/>
            <a:r>
              <a:rPr lang="en-US" dirty="0"/>
              <a:t>Being in a relationship</a:t>
            </a:r>
          </a:p>
          <a:p>
            <a:pPr lvl="1"/>
            <a:r>
              <a:rPr lang="en-US" dirty="0"/>
              <a:t>Going out after School</a:t>
            </a:r>
          </a:p>
          <a:p>
            <a:pPr lvl="1"/>
            <a:r>
              <a:rPr lang="en-US" dirty="0"/>
              <a:t>0.13/0.15</a:t>
            </a:r>
          </a:p>
          <a:p>
            <a:r>
              <a:rPr lang="en-US" dirty="0"/>
              <a:t>Weak correlations</a:t>
            </a:r>
          </a:p>
          <a:p>
            <a:pPr lvl="1"/>
            <a:r>
              <a:rPr lang="en-US" dirty="0"/>
              <a:t>Free Time after school: correlation=0.01</a:t>
            </a:r>
          </a:p>
          <a:p>
            <a:pPr lvl="1"/>
            <a:r>
              <a:rPr lang="en-US" dirty="0"/>
              <a:t>Activities after School: correlation =0.02</a:t>
            </a:r>
          </a:p>
          <a:p>
            <a:pPr lvl="1"/>
            <a:r>
              <a:rPr lang="en-US" dirty="0"/>
              <a:t>Number of Absences: correlation= 0.03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 descr="A picture containing person, indoor, computer, computer&#10;&#10;Description automatically generated">
            <a:extLst>
              <a:ext uri="{FF2B5EF4-FFF2-40B4-BE49-F238E27FC236}">
                <a16:creationId xmlns:a16="http://schemas.microsoft.com/office/drawing/2014/main" id="{BA3DC1A5-C187-364E-ABDD-AE62731DA2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210300" y="1940875"/>
            <a:ext cx="51435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054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7B6363-B86F-40A3-8902-DFA61F46B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A08818-7A23-CD40-B904-433DF12F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5250"/>
            <a:ext cx="5257800" cy="4976949"/>
          </a:xfrm>
        </p:spPr>
        <p:txBody>
          <a:bodyPr anchor="t">
            <a:normAutofit/>
          </a:bodyPr>
          <a:lstStyle/>
          <a:p>
            <a:r>
              <a:rPr lang="en-US" sz="4600"/>
              <a:t>Conclusions/Take-aways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3978F-5E08-FD49-9740-B43A698AB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1650" y="1195250"/>
            <a:ext cx="4672150" cy="5491300"/>
          </a:xfrm>
        </p:spPr>
        <p:txBody>
          <a:bodyPr>
            <a:noAutofit/>
          </a:bodyPr>
          <a:lstStyle/>
          <a:p>
            <a:r>
              <a:rPr lang="en-US" dirty="0"/>
              <a:t>Strong negative variables 33% more impactful than positive variables</a:t>
            </a:r>
          </a:p>
          <a:p>
            <a:r>
              <a:rPr lang="en-US" dirty="0"/>
              <a:t>High School romantic relationships have a strong impact on grades</a:t>
            </a:r>
          </a:p>
          <a:p>
            <a:r>
              <a:rPr lang="en-US" dirty="0"/>
              <a:t>Surprise in data</a:t>
            </a:r>
          </a:p>
          <a:p>
            <a:pPr lvl="1"/>
            <a:r>
              <a:rPr lang="en-US" sz="2000" dirty="0"/>
              <a:t>Absences from class had weak positive impact on grade</a:t>
            </a:r>
          </a:p>
          <a:p>
            <a:pPr lvl="1"/>
            <a:r>
              <a:rPr lang="en-US" sz="2000" dirty="0"/>
              <a:t>Expected to have negative impact</a:t>
            </a:r>
          </a:p>
          <a:p>
            <a:pPr lvl="1"/>
            <a:r>
              <a:rPr lang="en-US" sz="2000" dirty="0"/>
              <a:t>While Free time and Going out have a strong correlation between themselves, they have a big difference in correlations with grades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322A09-5409-274B-A8EF-B926B97D70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20087" y="2792522"/>
            <a:ext cx="5641478" cy="406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154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900" decel="100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F63AA5A-E6E1-46DA-AB40-C58233393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E5B8BC-673E-8F40-A7A1-3DBD4E939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730154"/>
            <a:ext cx="5257799" cy="2627194"/>
          </a:xfrm>
        </p:spPr>
        <p:txBody>
          <a:bodyPr anchor="t">
            <a:normAutofit/>
          </a:bodyPr>
          <a:lstStyle/>
          <a:p>
            <a:r>
              <a:rPr lang="en-US" dirty="0"/>
              <a:t>Why we care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C1891-1AA3-644A-9DDB-047E5BFF1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2462" y="730155"/>
            <a:ext cx="5643301" cy="262719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4400" dirty="0"/>
              <a:t>Equity in education</a:t>
            </a:r>
          </a:p>
          <a:p>
            <a:pPr marL="0" indent="0">
              <a:buNone/>
            </a:pPr>
            <a:r>
              <a:rPr lang="en-US" sz="4400" dirty="0"/>
              <a:t>Education Gap</a:t>
            </a:r>
          </a:p>
          <a:p>
            <a:endParaRPr lang="en-US" dirty="0"/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96088353-1BF1-A946-AC6F-9ABFDF96DED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656" y="3725840"/>
            <a:ext cx="2948275" cy="2535516"/>
          </a:xfrm>
          <a:prstGeom prst="rect">
            <a:avLst/>
          </a:prstGeom>
        </p:spPr>
      </p:pic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54817565-EA92-C544-AC47-50F7053DD74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67" y="3725840"/>
            <a:ext cx="3027482" cy="2535516"/>
          </a:xfrm>
          <a:prstGeom prst="rect">
            <a:avLst/>
          </a:prstGeom>
        </p:spPr>
      </p:pic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B22771F2-9099-FB48-A117-320E74DE78C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3641" y="3725840"/>
            <a:ext cx="3082695" cy="253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283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7B6363-B86F-40A3-8902-DFA61F46B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88515-1F33-B04D-933B-BD4AB9A25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0444"/>
            <a:ext cx="4993769" cy="5391756"/>
          </a:xfrm>
        </p:spPr>
        <p:txBody>
          <a:bodyPr anchor="t">
            <a:normAutofit/>
          </a:bodyPr>
          <a:lstStyle/>
          <a:p>
            <a:r>
              <a:rPr lang="en-US" dirty="0"/>
              <a:t>Why I care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A4BF0BF-C87B-4007-8665-1F210FC310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686131"/>
              </p:ext>
            </p:extLst>
          </p:nvPr>
        </p:nvGraphicFramePr>
        <p:xfrm>
          <a:off x="6360030" y="780444"/>
          <a:ext cx="4993769" cy="53965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 descr="A picture containing indoor, stationary, writing implement, pencil&#10;&#10;Description automatically generated">
            <a:extLst>
              <a:ext uri="{FF2B5EF4-FFF2-40B4-BE49-F238E27FC236}">
                <a16:creationId xmlns:a16="http://schemas.microsoft.com/office/drawing/2014/main" id="{2A9BD28A-84A1-B34A-BF64-4209269733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477099" y="2019300"/>
            <a:ext cx="5405833" cy="36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968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B7572-ED2E-1344-A202-52E6FE316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ABD22-E441-B94D-9087-87F2B75A12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40875"/>
            <a:ext cx="5810250" cy="4236087"/>
          </a:xfrm>
        </p:spPr>
        <p:txBody>
          <a:bodyPr>
            <a:normAutofit/>
          </a:bodyPr>
          <a:lstStyle/>
          <a:p>
            <a:r>
              <a:rPr lang="en-US" sz="2400" dirty="0"/>
              <a:t>https://</a:t>
            </a:r>
            <a:r>
              <a:rPr lang="en-US" sz="2400" dirty="0" err="1"/>
              <a:t>www.kaggle.com</a:t>
            </a:r>
            <a:r>
              <a:rPr lang="en-US" sz="2400" dirty="0"/>
              <a:t>/datasets/larsen0966/student-performance-data-set</a:t>
            </a:r>
            <a:endParaRPr lang="en-US" sz="3200" dirty="0"/>
          </a:p>
          <a:p>
            <a:r>
              <a:rPr lang="en-US" sz="2800" dirty="0"/>
              <a:t>Large amount of secondary information about students’ personal lives, habits, math performance, and backgrounds </a:t>
            </a:r>
          </a:p>
          <a:p>
            <a:r>
              <a:rPr lang="en-US" sz="2800" dirty="0"/>
              <a:t>Variables include:</a:t>
            </a:r>
          </a:p>
          <a:p>
            <a:pPr lvl="0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64D444-98FF-FB49-AFF5-AA78076674FB}"/>
              </a:ext>
            </a:extLst>
          </p:cNvPr>
          <p:cNvSpPr txBox="1"/>
          <p:nvPr/>
        </p:nvSpPr>
        <p:spPr>
          <a:xfrm>
            <a:off x="7556582" y="-79653"/>
            <a:ext cx="4330618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student’s school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student’s sex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student’s age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student’s family size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parental cohabitation status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mother’s education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father’s education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mother’s job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father’s job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guardian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home to school travel time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weekly study time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number of past class failures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extra educational support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family educational support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extra-curricular activities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wants to take higher education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home internet access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in a romantic relationship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quality of family relationships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free time after school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going out with friends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health status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absences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math scores</a:t>
            </a:r>
          </a:p>
        </p:txBody>
      </p:sp>
    </p:spTree>
    <p:extLst>
      <p:ext uri="{BB962C8B-B14F-4D97-AF65-F5344CB8AC3E}">
        <p14:creationId xmlns:p14="http://schemas.microsoft.com/office/powerpoint/2010/main" val="2831969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4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4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4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4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4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1000"/>
                                        <p:tgtEl>
                                          <p:spTgt spid="4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EC407-6BA9-8B4B-85F3-B60C0F3BB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A98DFB7-397F-4419-BCD7-3A6E022246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2656769"/>
              </p:ext>
            </p:extLst>
          </p:nvPr>
        </p:nvGraphicFramePr>
        <p:xfrm>
          <a:off x="838200" y="1940875"/>
          <a:ext cx="10515600" cy="42360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82943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629BB-94BC-C64D-A97E-14F82F8FC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R-Code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8CCAED1F-E566-5D4C-990E-F628BB63DE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1936750"/>
            <a:ext cx="3416840" cy="356870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9D93BC-E5CA-9642-B71B-338B93937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1240" y="0"/>
            <a:ext cx="10515600" cy="4236087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library(ggplot2)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getwd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setwd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("~/Documents/DSC 680")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##SET DIRECTORY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library(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readr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df &lt;-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read_csv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("student-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por.csv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")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View(df)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##IMPORT DATA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library(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dplyr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df1 &lt;- df[, c('G1','G2','G3','studytime','activities','romantic','freetime',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             '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goout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','absences','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Medu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','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Fedu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','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Pstatus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','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traveltime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',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             'schoolsup','famsup','paid','nursery','higher','internet','famrel'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             ,'health')]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View(df1)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##REDUCED VARIABLES TO THOSE WE WANT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famedu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&lt;- df1$Medu + df1$Fedu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famedu</a:t>
            </a:r>
            <a:endParaRPr lang="en-US" sz="12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##CREATED A NEW VARIABLE, JOINT EDUCATION LEVEL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df1$Famedu &lt;-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famedu</a:t>
            </a:r>
            <a:endParaRPr lang="en-US" sz="12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View(df1)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##INSERT BACK INTO DF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8358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629BB-94BC-C64D-A97E-14F82F8FC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22999"/>
            <a:ext cx="10515600" cy="1325563"/>
          </a:xfrm>
        </p:spPr>
        <p:txBody>
          <a:bodyPr/>
          <a:lstStyle/>
          <a:p>
            <a:r>
              <a:rPr lang="en-US" dirty="0"/>
              <a:t>R-Code cont.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8CCAED1F-E566-5D4C-990E-F628BB63DE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1936750"/>
            <a:ext cx="3416840" cy="356870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9D93BC-E5CA-9642-B71B-338B93937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6516" y="300942"/>
            <a:ext cx="10515600" cy="4236087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df1 &lt;- df1[, c('G1','G2','G3','studytime','activities','romantic','freetime',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             'goout','absences','Medu','Fedu','Famedu','Pstatus','traveltime',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             'schoolsup','famsup','paid','nursery','higher','internet','famrel'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             ,'health')]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View(df1)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##REORDERED TO PUT FAM EDU NEXT TO INDIVIDUAL PARENT ED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df1$activities&lt;-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ifelse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(df1$activities=="yes",1,0)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df1$romantic&lt;-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ifelse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(df1$romantic=="yes",1,0)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df1$Pstatus&lt;-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ifelse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(df1$Pstatus=="T",1,0)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df1$schoolsup&lt;-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ifelse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(df1$schoolsup=="yes",1,0)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df1$famsup&lt;-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ifelse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(df1$famsup=="yes",1,0)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df1$paid&lt;-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ifelse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(df1$paid=="yes",1,0)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df1$nursery&lt;-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ifelse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(df1$nursery=="yes",1,0)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df1$higher&lt;-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ifelse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(df1$higher=="yes",1,0)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df1$internet&lt;-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ifelse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(df1$internet=="yes",1,0)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View(df1)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##CONVERTED CATEGORICAL DATA INTO NUMERICAL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corr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&lt;- round(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cor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(df1),2)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View(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corr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##FINDS CORRELATIONS OF VARIABLES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7754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629BB-94BC-C64D-A97E-14F82F8FC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22999"/>
            <a:ext cx="10515600" cy="1325563"/>
          </a:xfrm>
        </p:spPr>
        <p:txBody>
          <a:bodyPr/>
          <a:lstStyle/>
          <a:p>
            <a:r>
              <a:rPr lang="en-US" dirty="0"/>
              <a:t>R-Code cont.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8CCAED1F-E566-5D4C-990E-F628BB63DE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1936750"/>
            <a:ext cx="3416840" cy="356870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9D93BC-E5CA-9642-B71B-338B93937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6516" y="300942"/>
            <a:ext cx="10515600" cy="4236087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library(reshape2)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melted_corr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&lt;- melt(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corr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View(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melted_corr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##MELTS DATA TO BE ABLE TO PUT INTO HEAT MAP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ggplot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(data =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melted_corr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aes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(x=Var1, y=Var2, fill=value)) +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geom_tile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(color = "white")+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 scale_fill_gradient2(low = "blue", high = "red", mid = "white",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                      midpoint = 0, limit = c(-1,1), space = "Lab",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                      name="Pearson\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nCorrelation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") +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geom_text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aes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(Var2, Var1, label = value), color = "black", size = 4) +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 theme(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axis.title.x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element_blank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(),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axis.title.y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element_blank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(),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panel.grid.major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element_blank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(),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panel.border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element_blank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(),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panel.background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element_blank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(),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axis.ticks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element_blank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(),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legend.justification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= c(1, 0),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legend.direction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= "horizontal")+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 guides(fill =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guide_colorbar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barwidth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= 7,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barheight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= 1,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                             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title.position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= "top", </a:t>
            </a:r>
            <a:r>
              <a:rPr lang="en-US" sz="12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title.hjust</a:t>
            </a: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 = 0.5))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b="1" i="1" dirty="0">
                <a:latin typeface="Calibri" panose="020F0502020204030204" pitchFamily="34" charset="0"/>
                <a:cs typeface="Calibri" panose="020F0502020204030204" pitchFamily="34" charset="0"/>
              </a:rPr>
              <a:t>##GRAPHED MELTED DF INTO HEAT MAP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6938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B869131-809F-4714-9B05-385CAF009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0E03EF-742F-5B49-A246-9B1381526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3639" y="53581"/>
            <a:ext cx="3748361" cy="2798746"/>
          </a:xfrm>
          <a:noFill/>
        </p:spPr>
        <p:txBody>
          <a:bodyPr anchor="ctr">
            <a:normAutofit/>
          </a:bodyPr>
          <a:lstStyle/>
          <a:p>
            <a:endParaRPr lang="en-US" sz="5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AC58DA-293C-8942-BF28-00E288C387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1619051" y="-2667000"/>
            <a:ext cx="8953898" cy="12192000"/>
          </a:xfrm>
        </p:spPr>
      </p:pic>
    </p:spTree>
    <p:extLst>
      <p:ext uri="{BB962C8B-B14F-4D97-AF65-F5344CB8AC3E}">
        <p14:creationId xmlns:p14="http://schemas.microsoft.com/office/powerpoint/2010/main" val="688722737"/>
      </p:ext>
    </p:extLst>
  </p:cSld>
  <p:clrMapOvr>
    <a:masterClrMapping/>
  </p:clrMapOvr>
</p:sld>
</file>

<file path=ppt/theme/theme1.xml><?xml version="1.0" encoding="utf-8"?>
<a:theme xmlns:a="http://schemas.openxmlformats.org/drawingml/2006/main" name="FadeVTI">
  <a:themeElements>
    <a:clrScheme name="AnalogousFromLightSeedRightStep">
      <a:dk1>
        <a:srgbClr val="000000"/>
      </a:dk1>
      <a:lt1>
        <a:srgbClr val="FFFFFF"/>
      </a:lt1>
      <a:dk2>
        <a:srgbClr val="412429"/>
      </a:dk2>
      <a:lt2>
        <a:srgbClr val="E8E2E3"/>
      </a:lt2>
      <a:accent1>
        <a:srgbClr val="3FB2A0"/>
      </a:accent1>
      <a:accent2>
        <a:srgbClr val="2AACDA"/>
      </a:accent2>
      <a:accent3>
        <a:srgbClr val="7199EB"/>
      </a:accent3>
      <a:accent4>
        <a:srgbClr val="6052E7"/>
      </a:accent4>
      <a:accent5>
        <a:srgbClr val="AF71EB"/>
      </a:accent5>
      <a:accent6>
        <a:srgbClr val="DC52E7"/>
      </a:accent6>
      <a:hlink>
        <a:srgbClr val="AE6974"/>
      </a:hlink>
      <a:folHlink>
        <a:srgbClr val="7F7F7F"/>
      </a:folHlink>
    </a:clrScheme>
    <a:fontScheme name="Custom 49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deVTI" id="{1194088A-B135-4437-9FD8-7466BBC13A13}" vid="{B787DE2F-1995-45D8-A8E2-6B5CC521AC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1002</Words>
  <Application>Microsoft Macintosh PowerPoint</Application>
  <PresentationFormat>Widescreen</PresentationFormat>
  <Paragraphs>134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Aharoni</vt:lpstr>
      <vt:lpstr>Arial</vt:lpstr>
      <vt:lpstr>Avenir Next LT Pro</vt:lpstr>
      <vt:lpstr>Calibri</vt:lpstr>
      <vt:lpstr>FadeVTI</vt:lpstr>
      <vt:lpstr>The impact of student life on Student Performance </vt:lpstr>
      <vt:lpstr>Why we care</vt:lpstr>
      <vt:lpstr>Why I care</vt:lpstr>
      <vt:lpstr>Data</vt:lpstr>
      <vt:lpstr>Plan</vt:lpstr>
      <vt:lpstr>R-Code</vt:lpstr>
      <vt:lpstr>R-Code cont.</vt:lpstr>
      <vt:lpstr>R-Code cont.</vt:lpstr>
      <vt:lpstr>PowerPoint Presentation</vt:lpstr>
      <vt:lpstr>Pearson correlation heat map</vt:lpstr>
      <vt:lpstr>Issues with Data</vt:lpstr>
      <vt:lpstr>Data Correlation Scores in comparison to Math grades</vt:lpstr>
      <vt:lpstr>Conclusions/Take-aways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impact of student life on Student Performance </dc:title>
  <dc:creator>Aaron Drexler</dc:creator>
  <cp:lastModifiedBy>Aaron Drexler</cp:lastModifiedBy>
  <cp:revision>2</cp:revision>
  <dcterms:created xsi:type="dcterms:W3CDTF">2022-02-13T22:41:25Z</dcterms:created>
  <dcterms:modified xsi:type="dcterms:W3CDTF">2022-04-11T03:33:00Z</dcterms:modified>
</cp:coreProperties>
</file>

<file path=docProps/thumbnail.jpeg>
</file>